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3"/>
  </p:notesMasterIdLst>
  <p:sldIdLst>
    <p:sldId id="312" r:id="rId3"/>
    <p:sldId id="314" r:id="rId4"/>
    <p:sldId id="458" r:id="rId5"/>
    <p:sldId id="459" r:id="rId6"/>
    <p:sldId id="460" r:id="rId7"/>
    <p:sldId id="461" r:id="rId8"/>
    <p:sldId id="462" r:id="rId9"/>
    <p:sldId id="463" r:id="rId10"/>
    <p:sldId id="464" r:id="rId11"/>
    <p:sldId id="31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134AF"/>
    <a:srgbClr val="660066"/>
    <a:srgbClr val="DD2A7B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54399" autoAdjust="0"/>
  </p:normalViewPr>
  <p:slideViewPr>
    <p:cSldViewPr snapToGrid="0">
      <p:cViewPr varScale="1">
        <p:scale>
          <a:sx n="68" d="100"/>
          <a:sy n="68" d="100"/>
        </p:scale>
        <p:origin x="61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A3E30-4191-477D-AA01-948E420CCD25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D7C56-3631-4ADF-A215-F36E330FC2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0B816-C6F7-45C1-A5B1-A3BE72B175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A92DF7-25E9-405D-AA98-747FA1654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B67C4-B4B2-427D-8C43-A9657B596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B26E2-F431-485F-AF55-AAA826780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3D8E2-ADA9-45F8-8659-1C4F2494E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29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68453-5D7A-4143-9F47-C0300467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F96754-89FC-4BA7-8AB6-C54A99449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A3825-7E64-4FA3-AC83-693108282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927E-E9BE-4604-BB1E-357AED312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2AD41-7BFE-435B-BBEC-750E2CE30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8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A550ED-B9DD-42AC-9105-A68F71EFCD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0F8ECE-0FCA-4D1F-A924-66B32F6AF4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3AB6D-8DCA-40ED-95F9-01465C94B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55AB5-84C6-4D3F-9D73-6DA8A7ECA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BA26F-09A9-43AD-A5BB-004863040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8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F5241-0CA3-43BB-863C-88C722421C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53548" y="4011560"/>
            <a:ext cx="6430297" cy="1580821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1A4BC-A02A-4C96-9C89-3818BF3E75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FE60D35-4B7B-408B-9C96-60369FFA8978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F05F8-35ED-4FD8-8F9F-50D58FC55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B69FB-ADF7-4DA5-96AF-4426ABF79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A3F82721-4CC0-45C7-BCE6-49E45A9328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060"/>
            <a:ext cx="12211662" cy="6869060"/>
          </a:xfrm>
          <a:prstGeom prst="rect">
            <a:avLst/>
          </a:prstGeom>
        </p:spPr>
      </p:pic>
      <p:sp>
        <p:nvSpPr>
          <p:cNvPr id="14" name="Parallélogramme 13">
            <a:extLst>
              <a:ext uri="{FF2B5EF4-FFF2-40B4-BE49-F238E27FC236}">
                <a16:creationId xmlns:a16="http://schemas.microsoft.com/office/drawing/2014/main" id="{C8AD168C-9655-AE45-ACC1-A9C63E6CF0CC}"/>
              </a:ext>
            </a:extLst>
          </p:cNvPr>
          <p:cNvSpPr/>
          <p:nvPr userDrawn="1"/>
        </p:nvSpPr>
        <p:spPr>
          <a:xfrm>
            <a:off x="-185056" y="266218"/>
            <a:ext cx="4555175" cy="729205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9D047D6C-14A9-FB4E-BF34-1731E6FFCA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39" y="5724509"/>
            <a:ext cx="2574289" cy="996966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1084E0E1-EFDD-D546-9440-0D7E7D67546C}"/>
              </a:ext>
            </a:extLst>
          </p:cNvPr>
          <p:cNvGrpSpPr/>
          <p:nvPr userDrawn="1"/>
        </p:nvGrpSpPr>
        <p:grpSpPr>
          <a:xfrm>
            <a:off x="148163" y="360232"/>
            <a:ext cx="3890437" cy="541175"/>
            <a:chOff x="7725538" y="6196376"/>
            <a:chExt cx="3890437" cy="541175"/>
          </a:xfrm>
        </p:grpSpPr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D92D7BE8-579C-8148-B1C2-42CB68875D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5538" y="6260938"/>
              <a:ext cx="607000" cy="412052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C0B8051C-ECF1-074A-81DF-870EF08F81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90522" y="6260938"/>
              <a:ext cx="1540043" cy="412052"/>
            </a:xfrm>
            <a:prstGeom prst="rect">
              <a:avLst/>
            </a:prstGeom>
          </p:spPr>
        </p:pic>
        <p:pic>
          <p:nvPicPr>
            <p:cNvPr id="19" name="Picture 4">
              <a:extLst>
                <a:ext uri="{FF2B5EF4-FFF2-40B4-BE49-F238E27FC236}">
                  <a16:creationId xmlns:a16="http://schemas.microsoft.com/office/drawing/2014/main" id="{DBCA5B39-3717-8F44-B561-BDB4ACA6C1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31923" y="6196376"/>
              <a:ext cx="559214" cy="541175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93E46A7C-D6F2-7A46-A19A-A1ED66F81E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9950" y="6219103"/>
              <a:ext cx="586025" cy="453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313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6FC441-8936-4D32-A5D1-A2527BE654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441858" cy="687526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23992-2A22-4CC3-84CC-F9119729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52D6-9ABB-448A-B3A6-818ADDC5E8D5}" type="datetime1">
              <a:rPr lang="en-US" smtClean="0"/>
              <a:t>7/23/2019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FD04F36-8D4E-459A-A56B-0B73393085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4594" y="597873"/>
            <a:ext cx="4589206" cy="854075"/>
          </a:xfrm>
        </p:spPr>
        <p:txBody>
          <a:bodyPr>
            <a:normAutofit/>
          </a:bodyPr>
          <a:lstStyle>
            <a:lvl1pPr>
              <a:defRPr sz="40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MASTER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955C8C-3A0F-4DF3-8AEA-D9F1F442D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4594" y="1632155"/>
            <a:ext cx="4589206" cy="412632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44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F5241-0CA3-43BB-863C-88C722421C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53548" y="4011560"/>
            <a:ext cx="6430297" cy="1580821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1A4BC-A02A-4C96-9C89-3818BF3E7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FE60D35-4B7B-408B-9C96-60369FFA8978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F05F8-35ED-4FD8-8F9F-50D58FC55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B69FB-ADF7-4DA5-96AF-4426ABF79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A picture containing indoor&#10;&#10;Description generated with very high confidence">
            <a:extLst>
              <a:ext uri="{FF2B5EF4-FFF2-40B4-BE49-F238E27FC236}">
                <a16:creationId xmlns:a16="http://schemas.microsoft.com/office/drawing/2014/main" id="{A3F82721-4CC0-45C7-BCE6-49E45A9328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060"/>
            <a:ext cx="12211662" cy="686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0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6FC441-8936-4D32-A5D1-A2527BE654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441858" cy="687526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23992-2A22-4CC3-84CC-F9119729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52D6-9ABB-448A-B3A6-818ADDC5E8D5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A102C5-31BF-4ED9-B0EC-7F115C7C7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E1030-111A-4CC5-9813-EF9DF38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FD04F36-8D4E-459A-A56B-0B73393085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4594" y="597873"/>
            <a:ext cx="4589206" cy="854075"/>
          </a:xfrm>
        </p:spPr>
        <p:txBody>
          <a:bodyPr>
            <a:normAutofit/>
          </a:bodyPr>
          <a:lstStyle>
            <a:lvl1pPr>
              <a:defRPr sz="40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MASTER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955C8C-3A0F-4DF3-8AEA-D9F1F442D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4594" y="1632155"/>
            <a:ext cx="4589206" cy="41263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353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02500-1418-48A6-BC16-89DBD40100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8EBFD-B31D-49BA-8EEF-A037508C7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27F64-BD43-424E-8A1F-50E83780C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30BE5-599A-4283-9B03-4ACCC514A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BE8E9-2AAB-48BE-8BE7-BF5BACCB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1499A-C8A5-495C-8CFF-DB21688C60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MASTER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1F6FD9-ABA6-455E-95C2-9E709A95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184-6685-4588-AAF4-EC7CBAA98DDE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A8E93-7700-45AE-A640-5DA1D6A02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09B092-1FC3-4AB1-9E72-6F88D5719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23992-2A22-4CC3-84CC-F9119729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52D6-9ABB-448A-B3A6-818ADDC5E8D5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A102C5-31BF-4ED9-B0EC-7F115C7C7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E1030-111A-4CC5-9813-EF9DF38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01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6FC441-8936-4D32-A5D1-A2527BE654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441858" cy="687526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423992-2A22-4CC3-84CC-F9119729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52D6-9ABB-448A-B3A6-818ADDC5E8D5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A102C5-31BF-4ED9-B0EC-7F115C7C7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E1030-111A-4CC5-9813-EF9DF38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FD04F36-8D4E-459A-A56B-0B73393085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3303" y="2869125"/>
            <a:ext cx="7462683" cy="854075"/>
          </a:xfrm>
        </p:spPr>
        <p:txBody>
          <a:bodyPr>
            <a:normAutofit/>
          </a:bodyPr>
          <a:lstStyle>
            <a:lvl1pPr>
              <a:defRPr sz="40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1017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1EAF-682D-4605-8473-6BD7B0593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CA9AF-7C23-4305-A0B4-C82203CAA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8B4E1-5936-44B4-8665-A94AB41FF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48472-2000-45AE-89E3-9FC05B60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AD341-B0C8-488C-A275-2A326800F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4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CA619-5C09-48A9-9147-589BB738B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1A41E-028C-405C-8D0D-1A8B094FE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5825D-DE6D-4F4E-91AB-8D60E8BD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7A320-91F4-43B6-B1FA-474FB8E66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7A49D-8991-4C11-89DC-142F4B067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9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012FE-13BE-44D3-8A10-7F33035B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C5854-C4C3-47F3-9B1C-59593E3C74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6EAE6-AA97-48F2-A4A3-987D7C970E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041300-3A74-4E15-8B1E-CBD05831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795CC-2A72-4604-B510-2A471FA7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FAA41-C347-4E67-A940-20B154B48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3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BC32F-C901-4C7E-9FF7-A3AC0BCD8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B3A4E-1800-4FC4-BB6D-15FACDCA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1B58D1-FD55-4174-9200-C30F99D45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2C6B44-E379-490E-9CD9-713D6EDEF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59257B-92D8-432E-A73A-42B4B020FE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BB3635-0745-4E98-86B0-4CAA4A7C1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954330-F57B-4ED9-BA18-9E1824557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E85DFF-1F9B-4118-8A39-0629ED1C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9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B4B9C-BC44-4C55-BFE3-323DE2BD7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79DA54-3DB5-4520-8363-820A61136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AA5CB0-0168-4DA4-A4A0-A638E1F39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B8FD7-A763-496B-905D-F8CBF7FA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4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09AA4-DB9C-4130-BCAA-54F5685B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DC2267-E218-43AD-8643-C46514BE5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2C50F-AA93-458E-9BE1-B2BE95845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1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41DE-C31E-4395-9837-7D72058CC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D7852-BB12-4A68-958B-E8BE7C8ED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E31FDA-0869-4C2A-A90D-A07B5F374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D3352-42A2-42F7-920F-8C027F3F9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B2CFF-29D1-47AF-B98A-E0CAC9C2B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DA1DA-7ECA-4C67-88BA-DC37EEDB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8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E7B1B-3B85-4C9D-A1B5-B42A3A093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F50C77-FB04-4107-A694-D983051C4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715A1-6269-4691-AA94-BC7AB5459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A99A8-B0B8-49DA-AC74-E8F578345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F297C-E2FC-4C43-8C87-A63969791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8FDBC-4D68-4ABC-A00C-FAD187D5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1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34335F-8470-4EB3-A09B-DD8B7B426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4EDEF-2885-4BFA-A7C5-4DD984C4C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BB28D-90B0-44D0-AB65-8941BF06FA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750F-270A-42BB-800A-E9666E6B201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8486A-08D7-48A4-B5C7-F020C638A6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C2A62-42FA-4EC5-B1AC-99D2ACA249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6DF88-18DC-487B-A73B-F7E2ECDAF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9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D13D257-151A-4F30-B227-42DF185A7331}"/>
              </a:ext>
            </a:extLst>
          </p:cNvPr>
          <p:cNvGrpSpPr/>
          <p:nvPr userDrawn="1"/>
        </p:nvGrpSpPr>
        <p:grpSpPr>
          <a:xfrm>
            <a:off x="0" y="1"/>
            <a:ext cx="12170806" cy="6857999"/>
            <a:chOff x="0" y="1"/>
            <a:chExt cx="12170806" cy="6857999"/>
          </a:xfrm>
        </p:grpSpPr>
        <p:pic>
          <p:nvPicPr>
            <p:cNvPr id="8" name="Picture 7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7A7E1DBC-1F27-4C06-B7B6-738F7F03739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92" y="1"/>
              <a:ext cx="12149614" cy="4765040"/>
            </a:xfrm>
            <a:prstGeom prst="rect">
              <a:avLst/>
            </a:prstGeom>
          </p:spPr>
        </p:pic>
        <p:pic>
          <p:nvPicPr>
            <p:cNvPr id="9" name="Picture 8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C8F99C52-47E3-4B7E-B56E-2669DC7920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"/>
            <a:stretch/>
          </p:blipFill>
          <p:spPr>
            <a:xfrm>
              <a:off x="0" y="5525730"/>
              <a:ext cx="2723152" cy="1332270"/>
            </a:xfrm>
            <a:prstGeom prst="rect">
              <a:avLst/>
            </a:prstGeom>
          </p:spPr>
        </p:pic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A3382-13FC-485B-8FCC-052C7A8AB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510" y="365125"/>
            <a:ext cx="991829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1EE310-9EC5-461D-BDC9-C19F2253B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5510" y="1825625"/>
            <a:ext cx="9918290" cy="3700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0C4DB-76E9-4049-A142-87508F0E0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61E6D57-6C1C-48EF-8C4B-925164247CFA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55D88-E0A6-4D2C-9525-7A3A708E69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764F9-E239-427A-8329-8870AD993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50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>
              <a:lumMod val="50000"/>
            </a:schemeClr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2GxHnkC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4939D-484A-4210-B287-A84A6A620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CC979A-55E7-41AD-8D0D-7F6AFFA0D1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F320CE-E053-4DAA-A42E-15BACE90EA40}"/>
              </a:ext>
            </a:extLst>
          </p:cNvPr>
          <p:cNvSpPr txBox="1">
            <a:spLocks/>
          </p:cNvSpPr>
          <p:nvPr/>
        </p:nvSpPr>
        <p:spPr>
          <a:xfrm>
            <a:off x="4718792" y="358101"/>
            <a:ext cx="8052758" cy="403663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endParaRPr lang="en-US" sz="3800" dirty="0"/>
          </a:p>
        </p:txBody>
      </p:sp>
      <p:sp>
        <p:nvSpPr>
          <p:cNvPr id="2" name="TextBox 1"/>
          <p:cNvSpPr txBox="1"/>
          <p:nvPr/>
        </p:nvSpPr>
        <p:spPr>
          <a:xfrm>
            <a:off x="3066391" y="62887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Image 7" descr="LOGO-TEREA-FINAL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632" y="6045681"/>
            <a:ext cx="1018330" cy="549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1522" y="59015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16672" y="5783214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Operated by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9267" y="3200400"/>
            <a:ext cx="62145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LB" sz="8800" b="1" dirty="0" smtClean="0">
                <a:solidFill>
                  <a:schemeClr val="bg1"/>
                </a:solidFill>
              </a:rPr>
              <a:t>غرفة أطفال</a:t>
            </a:r>
            <a:endParaRPr 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5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CDA17E-7BA7-4B39-B721-2CD56D8C8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878" y="2586550"/>
            <a:ext cx="7462683" cy="854075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ar-LB" sz="5400" b="1" dirty="0" smtClean="0"/>
              <a:t>شكراً</a:t>
            </a:r>
            <a:endParaRPr lang="en-US" sz="4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070ED6-6A92-BA45-ADB1-E490AA2D7987}"/>
              </a:ext>
            </a:extLst>
          </p:cNvPr>
          <p:cNvSpPr/>
          <p:nvPr/>
        </p:nvSpPr>
        <p:spPr>
          <a:xfrm>
            <a:off x="7874598" y="5927464"/>
            <a:ext cx="4317402" cy="930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84D0D08E-86ED-B04C-9EBB-81B58153D5F2}"/>
              </a:ext>
            </a:extLst>
          </p:cNvPr>
          <p:cNvGrpSpPr>
            <a:grpSpLocks noChangeAspect="1"/>
          </p:cNvGrpSpPr>
          <p:nvPr/>
        </p:nvGrpSpPr>
        <p:grpSpPr>
          <a:xfrm>
            <a:off x="8362950" y="176449"/>
            <a:ext cx="3511132" cy="488412"/>
            <a:chOff x="7725538" y="6196376"/>
            <a:chExt cx="3890437" cy="541175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2908A70E-2F6B-B447-93C0-A5E7DB3EE8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5538" y="6260938"/>
              <a:ext cx="607000" cy="412052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B095400-DB61-7347-9F57-3D15A2D97A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290522" y="6260938"/>
              <a:ext cx="1540043" cy="412052"/>
            </a:xfrm>
            <a:prstGeom prst="rect">
              <a:avLst/>
            </a:prstGeom>
          </p:spPr>
        </p:pic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1E8D6CDB-19A7-454B-9F8E-ABE1AB5ABB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31923" y="6196376"/>
              <a:ext cx="559214" cy="541175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A5318269-9A72-4249-BDFE-B2B0C9295B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9950" y="6219103"/>
              <a:ext cx="586025" cy="453888"/>
            </a:xfrm>
            <a:prstGeom prst="rect">
              <a:avLst/>
            </a:prstGeom>
          </p:spPr>
        </p:pic>
      </p:grpSp>
      <p:pic>
        <p:nvPicPr>
          <p:cNvPr id="12" name="Picture 11" descr="Screen Shot 2018-09-22 at 10.35.05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878" y="4695606"/>
            <a:ext cx="5377962" cy="225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6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E8D10-14AA-40E3-B531-9CB5A2BCBD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fld id="{76CC979A-55E7-41AD-8D0D-7F6AFFA0D11B}" type="slidenum"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2</a:t>
            </a:fld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F74848-F949-4B1E-AE76-BE631C11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LB" sz="2800" b="1" dirty="0" smtClean="0">
                <a:solidFill>
                  <a:srgbClr val="007988"/>
                </a:solidFill>
              </a:rPr>
              <a:t>غرفة أطفال</a:t>
            </a:r>
            <a:endParaRPr lang="en-US" sz="2800" b="1" dirty="0">
              <a:solidFill>
                <a:srgbClr val="00798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42885" y="1451948"/>
            <a:ext cx="571188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LB" sz="2000" b="1" dirty="0" smtClean="0"/>
              <a:t>اسم المشروع: غرفة أطفال</a:t>
            </a:r>
          </a:p>
          <a:p>
            <a:pPr algn="r" rtl="1"/>
            <a:r>
              <a:rPr lang="ar-LB" b="1" dirty="0" smtClean="0"/>
              <a:t>التفاصيل التقنية: موجودة أدناه</a:t>
            </a:r>
          </a:p>
          <a:p>
            <a:pPr algn="r" rtl="1"/>
            <a:r>
              <a:rPr lang="ar-LB" b="1" dirty="0" smtClean="0"/>
              <a:t>آخر مهلة للتقديم: 3 حزيران 2019</a:t>
            </a:r>
          </a:p>
          <a:p>
            <a:pPr algn="r" rtl="1"/>
            <a:r>
              <a:rPr lang="ar-LB" b="1" dirty="0" smtClean="0"/>
              <a:t>الرجاء التقديم على الرابط التالي: </a:t>
            </a: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bit.ly/2GxHnkC</a:t>
            </a:r>
            <a:endParaRPr lang="ar-LB" b="1" dirty="0" smtClean="0"/>
          </a:p>
          <a:p>
            <a:pPr algn="r" rtl="1"/>
            <a:endParaRPr lang="ar-LB" b="1" dirty="0"/>
          </a:p>
          <a:p>
            <a:pPr algn="r" rtl="1"/>
            <a:r>
              <a:rPr lang="ar-LB" b="1" dirty="0" smtClean="0"/>
              <a:t>للمزيد من التفاصيل الرجاء التواصل مع السيدة نور صوايا: 70783178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853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الداخلي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499CD953-0AAA-4DE2-8375-A62035D26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" t="3803" r="4015" b="42625"/>
          <a:stretch/>
        </p:blipFill>
        <p:spPr>
          <a:xfrm>
            <a:off x="977591" y="1383117"/>
            <a:ext cx="4636322" cy="4579483"/>
          </a:xfrm>
        </p:spPr>
      </p:pic>
      <p:sp>
        <p:nvSpPr>
          <p:cNvPr id="10" name="Arrow: Down 6">
            <a:extLst>
              <a:ext uri="{FF2B5EF4-FFF2-40B4-BE49-F238E27FC236}">
                <a16:creationId xmlns:a16="http://schemas.microsoft.com/office/drawing/2014/main" id="{8CA5CE5E-A3BA-4F3F-AF34-735D68F3E36F}"/>
              </a:ext>
            </a:extLst>
          </p:cNvPr>
          <p:cNvSpPr/>
          <p:nvPr/>
        </p:nvSpPr>
        <p:spPr>
          <a:xfrm>
            <a:off x="2156878" y="2413631"/>
            <a:ext cx="306594" cy="1865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7">
            <a:extLst>
              <a:ext uri="{FF2B5EF4-FFF2-40B4-BE49-F238E27FC236}">
                <a16:creationId xmlns:a16="http://schemas.microsoft.com/office/drawing/2014/main" id="{BC46EF20-7F4F-4B16-9A2D-12DF4BE66F4A}"/>
              </a:ext>
            </a:extLst>
          </p:cNvPr>
          <p:cNvSpPr/>
          <p:nvPr/>
        </p:nvSpPr>
        <p:spPr>
          <a:xfrm>
            <a:off x="4769448" y="1383117"/>
            <a:ext cx="306594" cy="1865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8">
            <a:extLst>
              <a:ext uri="{FF2B5EF4-FFF2-40B4-BE49-F238E27FC236}">
                <a16:creationId xmlns:a16="http://schemas.microsoft.com/office/drawing/2014/main" id="{E5448B74-DBEC-4F12-8074-3662461BD35E}"/>
              </a:ext>
            </a:extLst>
          </p:cNvPr>
          <p:cNvSpPr/>
          <p:nvPr/>
        </p:nvSpPr>
        <p:spPr>
          <a:xfrm rot="5400000">
            <a:off x="4089603" y="3596464"/>
            <a:ext cx="261034" cy="2787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3201519"/>
            <a:ext cx="2395329" cy="166199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المواصفات التقنية: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الخشب</a:t>
            </a: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: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Massif</a:t>
            </a:r>
            <a:endParaRPr lang="en-US" altLang="en-US" sz="1600" dirty="0">
              <a:solidFill>
                <a:srgbClr val="212121"/>
              </a:solidFill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الرطوبة 12 ٪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12121"/>
              </a:solidFill>
              <a:effectLst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جميع الحواف: دائرة قطرها </a:t>
            </a: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3 ملم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212121"/>
              </a:solidFill>
              <a:effectLst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الغراء</a:t>
            </a:r>
            <a:r>
              <a:rPr lang="ar-LB" altLang="en-US" sz="1600" dirty="0">
                <a:solidFill>
                  <a:srgbClr val="212121"/>
                </a:solidFill>
              </a:rPr>
              <a:t>: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D4 </a:t>
            </a: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الدهان: 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طبقة </a:t>
            </a:r>
            <a:r>
              <a:rPr lang="ar-SA" altLang="en-US" sz="1600" dirty="0">
                <a:solidFill>
                  <a:srgbClr val="212121"/>
                </a:solidFill>
              </a:rPr>
              <a:t>من </a:t>
            </a:r>
            <a:r>
              <a:rPr lang="ar-SA" altLang="en-US" sz="1600" dirty="0" smtClean="0">
                <a:solidFill>
                  <a:srgbClr val="212121"/>
                </a:solidFill>
              </a:rPr>
              <a:t>أساس</a:t>
            </a:r>
            <a:r>
              <a:rPr lang="ar-LB" altLang="en-US" sz="1600" dirty="0" smtClean="0">
                <a:solidFill>
                  <a:srgbClr val="212121"/>
                </a:solidFill>
              </a:rPr>
              <a:t>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بدون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لون</a:t>
            </a:r>
            <a:r>
              <a:rPr lang="en-US" altLang="en-US" sz="800" dirty="0"/>
              <a:t> </a:t>
            </a:r>
            <a:endParaRPr lang="en-US" altLang="en-US" sz="10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399" y="1383117"/>
            <a:ext cx="2395329" cy="738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 smtClean="0">
                <a:solidFill>
                  <a:srgbClr val="212121"/>
                </a:solidFill>
                <a:cs typeface="Arial" panose="020B0604020202020204" pitchFamily="34" charset="0"/>
              </a:rPr>
              <a:t>طاولة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ar-LB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كراسي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 smtClean="0">
                <a:solidFill>
                  <a:srgbClr val="212121"/>
                </a:solidFill>
                <a:cs typeface="Arial" panose="020B0604020202020204" pitchFamily="34" charset="0"/>
              </a:rPr>
              <a:t>رفوف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932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الداخلي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2832187"/>
            <a:ext cx="3259975" cy="240065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المواصفات التقنية: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26 × 26 سم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الارتفاع: بين 25 و 28 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حواف مستديرة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استخدام داخلي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نوع الخشب: غير محدد؛ يمكن أن يكون</a:t>
            </a:r>
            <a:r>
              <a:rPr lang="en-US" altLang="en-US" sz="1600" dirty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السويدي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،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زان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 او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صنوبر</a:t>
            </a:r>
            <a:r>
              <a:rPr lang="en-US" altLang="en-US" sz="1600" dirty="0" smtClean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السكك الحديدية</a:t>
            </a:r>
            <a:r>
              <a:rPr lang="en-US" altLang="en-US" sz="1600" dirty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عبر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المقعد للأمن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399" y="1383117"/>
            <a:ext cx="2395329" cy="738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طاولة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ar-LB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كراسي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رفوف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BF852B1E-263A-4E87-AB24-77A3E727E9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" t="41019" r="55846" b="40868"/>
          <a:stretch/>
        </p:blipFill>
        <p:spPr>
          <a:xfrm>
            <a:off x="962891" y="1551333"/>
            <a:ext cx="4669568" cy="3662589"/>
          </a:xfrm>
          <a:prstGeom prst="rect">
            <a:avLst/>
          </a:prstGeom>
        </p:spPr>
      </p:pic>
      <p:sp>
        <p:nvSpPr>
          <p:cNvPr id="16" name="Arrow: Left-Right 6">
            <a:extLst>
              <a:ext uri="{FF2B5EF4-FFF2-40B4-BE49-F238E27FC236}">
                <a16:creationId xmlns:a16="http://schemas.microsoft.com/office/drawing/2014/main" id="{68E30AE6-F98E-450D-BCC8-22F83327885F}"/>
              </a:ext>
            </a:extLst>
          </p:cNvPr>
          <p:cNvSpPr/>
          <p:nvPr/>
        </p:nvSpPr>
        <p:spPr>
          <a:xfrm rot="20544228">
            <a:off x="2045718" y="2589122"/>
            <a:ext cx="1555817" cy="2066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B1A9F7-D507-40AC-8411-DFBC15B18F62}"/>
              </a:ext>
            </a:extLst>
          </p:cNvPr>
          <p:cNvSpPr/>
          <p:nvPr/>
        </p:nvSpPr>
        <p:spPr>
          <a:xfrm>
            <a:off x="2285246" y="2340064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26cm</a:t>
            </a:r>
          </a:p>
        </p:txBody>
      </p:sp>
      <p:sp>
        <p:nvSpPr>
          <p:cNvPr id="18" name="Arrow: Left-Right 8">
            <a:extLst>
              <a:ext uri="{FF2B5EF4-FFF2-40B4-BE49-F238E27FC236}">
                <a16:creationId xmlns:a16="http://schemas.microsoft.com/office/drawing/2014/main" id="{3A463046-AFA9-4FCA-B775-759E2EF1D3D4}"/>
              </a:ext>
            </a:extLst>
          </p:cNvPr>
          <p:cNvSpPr/>
          <p:nvPr/>
        </p:nvSpPr>
        <p:spPr>
          <a:xfrm rot="5400000">
            <a:off x="816572" y="3802820"/>
            <a:ext cx="1753964" cy="20055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DAC1F8-7257-4CCA-AB0E-8FB8DD6EA840}"/>
              </a:ext>
            </a:extLst>
          </p:cNvPr>
          <p:cNvSpPr/>
          <p:nvPr/>
        </p:nvSpPr>
        <p:spPr>
          <a:xfrm>
            <a:off x="1700460" y="3618632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25cm</a:t>
            </a:r>
          </a:p>
        </p:txBody>
      </p:sp>
    </p:spTree>
    <p:extLst>
      <p:ext uri="{BB962C8B-B14F-4D97-AF65-F5344CB8AC3E}">
        <p14:creationId xmlns:p14="http://schemas.microsoft.com/office/powerpoint/2010/main" val="31455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الداخلي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2709077"/>
            <a:ext cx="3259975" cy="264687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المواصفات التقنية: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50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×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70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الارتفاع: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50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حواف مستديرة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استخدام داخلي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نوع الخشب: غير محدد؛ يمكن أن يكون</a:t>
            </a:r>
            <a:r>
              <a:rPr lang="en-US" altLang="en-US" sz="1600" dirty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السويدي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،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زان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 او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صنوبر</a:t>
            </a:r>
            <a:r>
              <a:rPr lang="en-US" altLang="en-US" sz="1600" dirty="0" smtClean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 err="1">
                <a:solidFill>
                  <a:srgbClr val="212121"/>
                </a:solidFill>
                <a:latin typeface="inherit"/>
              </a:rPr>
              <a:t>فورمايكا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(سمك 0.6 مم على الأقل) أبيض لاصق على الخشب النهاية الطبيعية</a:t>
            </a:r>
            <a:r>
              <a:rPr lang="en-US" altLang="en-US" sz="1600" dirty="0"/>
              <a:t> </a:t>
            </a:r>
            <a:endParaRPr lang="ar-LB" altLang="en-US" sz="1600" dirty="0" smtClean="0"/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399" y="1383117"/>
            <a:ext cx="2395329" cy="738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rgbClr val="212121"/>
                </a:solidFill>
                <a:cs typeface="Arial" panose="020B0604020202020204" pitchFamily="34" charset="0"/>
              </a:rPr>
              <a:t>طاولة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كراسي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رفوف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C2B27B1F-88E8-46F7-AB9A-4BB6CE130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" t="34283" r="60583" b="43715"/>
          <a:stretch/>
        </p:blipFill>
        <p:spPr>
          <a:xfrm>
            <a:off x="1475035" y="2027176"/>
            <a:ext cx="3924280" cy="3961102"/>
          </a:xfrm>
          <a:prstGeom prst="rect">
            <a:avLst/>
          </a:prstGeom>
        </p:spPr>
      </p:pic>
      <p:sp>
        <p:nvSpPr>
          <p:cNvPr id="21" name="Arrow: Left-Right 4">
            <a:extLst>
              <a:ext uri="{FF2B5EF4-FFF2-40B4-BE49-F238E27FC236}">
                <a16:creationId xmlns:a16="http://schemas.microsoft.com/office/drawing/2014/main" id="{743B0423-41D6-4B33-9350-FC77BACF4EB1}"/>
              </a:ext>
            </a:extLst>
          </p:cNvPr>
          <p:cNvSpPr/>
          <p:nvPr/>
        </p:nvSpPr>
        <p:spPr>
          <a:xfrm rot="20970139">
            <a:off x="1726052" y="2690196"/>
            <a:ext cx="3422246" cy="18084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Left-Right 5">
            <a:extLst>
              <a:ext uri="{FF2B5EF4-FFF2-40B4-BE49-F238E27FC236}">
                <a16:creationId xmlns:a16="http://schemas.microsoft.com/office/drawing/2014/main" id="{1E89ED6C-87EA-421D-AAEF-D3532FF8B7D5}"/>
              </a:ext>
            </a:extLst>
          </p:cNvPr>
          <p:cNvSpPr/>
          <p:nvPr/>
        </p:nvSpPr>
        <p:spPr>
          <a:xfrm rot="861957">
            <a:off x="3842185" y="1923844"/>
            <a:ext cx="1555817" cy="2066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F86674-AE53-43FA-A649-454D0344BF0C}"/>
              </a:ext>
            </a:extLst>
          </p:cNvPr>
          <p:cNvSpPr/>
          <p:nvPr/>
        </p:nvSpPr>
        <p:spPr>
          <a:xfrm>
            <a:off x="2000898" y="2595952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70cm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DFDA8D-6EA7-4A96-8789-959B926593F8}"/>
              </a:ext>
            </a:extLst>
          </p:cNvPr>
          <p:cNvSpPr/>
          <p:nvPr/>
        </p:nvSpPr>
        <p:spPr>
          <a:xfrm>
            <a:off x="4620093" y="1657843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50cm</a:t>
            </a:r>
          </a:p>
        </p:txBody>
      </p:sp>
      <p:sp>
        <p:nvSpPr>
          <p:cNvPr id="25" name="Arrow: Left-Right 9">
            <a:extLst>
              <a:ext uri="{FF2B5EF4-FFF2-40B4-BE49-F238E27FC236}">
                <a16:creationId xmlns:a16="http://schemas.microsoft.com/office/drawing/2014/main" id="{B4731041-D70B-437E-93E4-C2FB5162DE02}"/>
              </a:ext>
            </a:extLst>
          </p:cNvPr>
          <p:cNvSpPr/>
          <p:nvPr/>
        </p:nvSpPr>
        <p:spPr>
          <a:xfrm rot="16200000">
            <a:off x="273847" y="4489495"/>
            <a:ext cx="2772581" cy="15616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22C8A7B-F8A8-4E6C-9F4E-C465BAE5EB67}"/>
              </a:ext>
            </a:extLst>
          </p:cNvPr>
          <p:cNvSpPr/>
          <p:nvPr/>
        </p:nvSpPr>
        <p:spPr>
          <a:xfrm>
            <a:off x="827712" y="4382909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50cm</a:t>
            </a:r>
          </a:p>
        </p:txBody>
      </p:sp>
    </p:spTree>
    <p:extLst>
      <p:ext uri="{BB962C8B-B14F-4D97-AF65-F5344CB8AC3E}">
        <p14:creationId xmlns:p14="http://schemas.microsoft.com/office/powerpoint/2010/main" val="334656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الداخلي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2955298"/>
            <a:ext cx="3259975" cy="215443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المواصفات التقنية: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طول 160 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35 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ارتفاع 90 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حواف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مستديرة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استخدام داخلي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نوع الخشب: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السويدي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 او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صنوبر</a:t>
            </a:r>
            <a:r>
              <a:rPr lang="en-US" altLang="en-US" sz="1600" dirty="0" smtClean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399" y="1383117"/>
            <a:ext cx="2395329" cy="738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طاولة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كراسي</a:t>
            </a:r>
          </a:p>
          <a:p>
            <a:pPr marL="342900" lvl="0" indent="-342900" algn="r" rtl="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ar-LB" altLang="en-US" sz="1600" b="1" dirty="0">
                <a:solidFill>
                  <a:srgbClr val="212121"/>
                </a:solidFill>
                <a:cs typeface="Arial" panose="020B0604020202020204" pitchFamily="34" charset="0"/>
              </a:rPr>
              <a:t>رفوف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9A7F8D5A-2F60-49CF-B0C5-5BF37B7155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1" t="24651" r="1333" b="48862"/>
          <a:stretch/>
        </p:blipFill>
        <p:spPr>
          <a:xfrm>
            <a:off x="838200" y="1752449"/>
            <a:ext cx="4717143" cy="3227520"/>
          </a:xfrm>
        </p:spPr>
      </p:pic>
    </p:spTree>
    <p:extLst>
      <p:ext uri="{BB962C8B-B14F-4D97-AF65-F5344CB8AC3E}">
        <p14:creationId xmlns:p14="http://schemas.microsoft.com/office/powerpoint/2010/main" val="148341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الخارجي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8957" y="1609885"/>
            <a:ext cx="3259975" cy="240065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المثلث: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طول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1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2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0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90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ارتفاع 90 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الغري: </a:t>
            </a:r>
            <a:r>
              <a:rPr lang="en-US" altLang="en-US" sz="1600" dirty="0" smtClean="0">
                <a:solidFill>
                  <a:srgbClr val="212121"/>
                </a:solidFill>
                <a:latin typeface="inherit"/>
              </a:rPr>
              <a:t>D4</a:t>
            </a:r>
            <a:r>
              <a:rPr lang="ar-LB" altLang="en-US" sz="1600" dirty="0">
                <a:solidFill>
                  <a:srgbClr val="212121"/>
                </a:solidFill>
                <a:latin typeface="inherit"/>
              </a:rPr>
              <a:t>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مقاوم للرطوبة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نوع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الخشب: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زان فقط</a:t>
            </a:r>
            <a:r>
              <a:rPr lang="en-US" altLang="en-US" sz="1600" dirty="0" smtClean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جميع الفجوات بين القضبان: 11 سم كحد أقصى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 مسامير: غير القابل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للصدأ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- </a:t>
            </a:r>
            <a:r>
              <a:rPr lang="ar-LB" altLang="en-US" sz="1600" dirty="0" err="1" smtClean="0">
                <a:solidFill>
                  <a:srgbClr val="212121"/>
                </a:solidFill>
                <a:latin typeface="inherit"/>
              </a:rPr>
              <a:t>ستاينلس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r>
              <a:rPr lang="ar-LB" altLang="en-US" sz="1600" dirty="0" smtClean="0"/>
              <a:t>مع طبقة اساسية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1FEEC3-D746-41FD-80DB-E842B6C894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" t="30265" r="4867" b="41375"/>
          <a:stretch/>
        </p:blipFill>
        <p:spPr>
          <a:xfrm>
            <a:off x="838200" y="1793744"/>
            <a:ext cx="6135423" cy="3454399"/>
          </a:xfrm>
          <a:prstGeom prst="rect">
            <a:avLst/>
          </a:prstGeom>
        </p:spPr>
      </p:pic>
      <p:sp>
        <p:nvSpPr>
          <p:cNvPr id="11" name="Arrow: Left-Right 7">
            <a:extLst>
              <a:ext uri="{FF2B5EF4-FFF2-40B4-BE49-F238E27FC236}">
                <a16:creationId xmlns:a16="http://schemas.microsoft.com/office/drawing/2014/main" id="{FF7982D2-AF67-4CA1-A4C1-BA72C9636BBB}"/>
              </a:ext>
            </a:extLst>
          </p:cNvPr>
          <p:cNvSpPr/>
          <p:nvPr/>
        </p:nvSpPr>
        <p:spPr>
          <a:xfrm rot="5400000">
            <a:off x="3103535" y="2643728"/>
            <a:ext cx="2101460" cy="2799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BF0BC9-6819-4F0E-A700-FEF342174128}"/>
              </a:ext>
            </a:extLst>
          </p:cNvPr>
          <p:cNvSpPr/>
          <p:nvPr/>
        </p:nvSpPr>
        <p:spPr>
          <a:xfrm>
            <a:off x="3205078" y="1947278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90cm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E633DA-9CFB-4B47-8BD5-2699FAAA5398}"/>
              </a:ext>
            </a:extLst>
          </p:cNvPr>
          <p:cNvSpPr/>
          <p:nvPr/>
        </p:nvSpPr>
        <p:spPr>
          <a:xfrm>
            <a:off x="1398050" y="4435265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90cm</a:t>
            </a:r>
          </a:p>
        </p:txBody>
      </p:sp>
      <p:sp>
        <p:nvSpPr>
          <p:cNvPr id="17" name="Arrow: Left-Right 10">
            <a:extLst>
              <a:ext uri="{FF2B5EF4-FFF2-40B4-BE49-F238E27FC236}">
                <a16:creationId xmlns:a16="http://schemas.microsoft.com/office/drawing/2014/main" id="{7A170FC8-C5B7-45BF-907A-86C2FBBDFF34}"/>
              </a:ext>
            </a:extLst>
          </p:cNvPr>
          <p:cNvSpPr/>
          <p:nvPr/>
        </p:nvSpPr>
        <p:spPr>
          <a:xfrm rot="18960977">
            <a:off x="2450062" y="4538798"/>
            <a:ext cx="2061567" cy="2316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75C086B-A6CF-44C6-94E3-F8B3538D2275}"/>
              </a:ext>
            </a:extLst>
          </p:cNvPr>
          <p:cNvSpPr/>
          <p:nvPr/>
        </p:nvSpPr>
        <p:spPr>
          <a:xfrm>
            <a:off x="2972994" y="4108653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120cm</a:t>
            </a: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B41B5E5D-5476-414D-9411-F730AF058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0406" y="5655425"/>
            <a:ext cx="4373217" cy="126188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العناصر المطلوبة في الهواء الطلق: مثلث زائد 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منحدر</a:t>
            </a:r>
            <a:endParaRPr kumimoji="0" lang="ar-LB" altLang="en-US" sz="16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لا ي</a:t>
            </a: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جب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 </a:t>
            </a: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أن</a:t>
            </a:r>
            <a:r>
              <a:rPr kumimoji="0" lang="ar-LB" altLang="en-US" sz="16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 يبقى في ال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خارج </a:t>
            </a: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تحت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 </a:t>
            </a:r>
            <a:r>
              <a:rPr kumimoji="0" lang="ar-SA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المطر. </a:t>
            </a:r>
            <a:endParaRPr kumimoji="0" lang="ar-LB" altLang="en-US" sz="16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ي</a:t>
            </a:r>
            <a:r>
              <a:rPr kumimoji="0" lang="ar-SA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ستخدم </a:t>
            </a:r>
            <a:r>
              <a:rPr kumimoji="0" lang="ar-SA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فقط في وجود شخص بالغ.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anose="020B0604020202020204" pitchFamily="34" charset="0"/>
              </a:rPr>
              <a:t>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إسفنج ضروري</a:t>
            </a:r>
            <a:r>
              <a:rPr lang="en-US" altLang="en-US" sz="1600" dirty="0">
                <a:solidFill>
                  <a:srgbClr val="212121"/>
                </a:solidFill>
                <a:latin typeface="inherit"/>
              </a:rPr>
              <a:t>: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تحت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قطعة</a:t>
            </a:r>
            <a:r>
              <a:rPr lang="en-US" altLang="en-US" sz="1050" dirty="0" smtClean="0"/>
              <a:t> 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212121"/>
                </a:solidFill>
                <a:latin typeface="inherit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rrow: Left-Right 6">
            <a:extLst>
              <a:ext uri="{FF2B5EF4-FFF2-40B4-BE49-F238E27FC236}">
                <a16:creationId xmlns:a16="http://schemas.microsoft.com/office/drawing/2014/main" id="{1DFCED8F-E563-4E8D-AF0E-A1769DD97A4C}"/>
              </a:ext>
            </a:extLst>
          </p:cNvPr>
          <p:cNvSpPr/>
          <p:nvPr/>
        </p:nvSpPr>
        <p:spPr>
          <a:xfrm rot="1213128">
            <a:off x="342980" y="4724672"/>
            <a:ext cx="2383783" cy="23004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8956" y="4499661"/>
            <a:ext cx="3259975" cy="190821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السلّم: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طول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22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0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30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الجمع مع المثلث بطريقة متحركة قابل للفصل من قبل شخص بالغ.</a:t>
            </a: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نوع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الخشب: السويدي</a:t>
            </a:r>
            <a:r>
              <a:rPr lang="ar-LB" altLang="en-US" sz="1600" dirty="0">
                <a:solidFill>
                  <a:srgbClr val="212121"/>
                </a:solidFill>
                <a:latin typeface="inherit"/>
              </a:rPr>
              <a:t> او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صنوبر</a:t>
            </a:r>
            <a:r>
              <a:rPr lang="en-US" altLang="en-US" sz="1600" dirty="0" smtClean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r>
              <a:rPr lang="ar-LB" altLang="en-US" sz="1600" dirty="0" smtClean="0"/>
              <a:t>مع طبقة اساسية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370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الخارجي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8957" y="1732995"/>
            <a:ext cx="3259975" cy="215443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200" b="1" u="sng" dirty="0" smtClean="0">
                <a:solidFill>
                  <a:srgbClr val="212121"/>
                </a:solidFill>
                <a:latin typeface="inherit"/>
              </a:rPr>
              <a:t>مقعد</a:t>
            </a: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طول 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1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6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0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15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ارتفاع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26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نوع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الخشب: </a:t>
            </a:r>
            <a:r>
              <a:rPr lang="en-US" sz="1600" dirty="0"/>
              <a:t>Birch </a:t>
            </a:r>
            <a:r>
              <a:rPr lang="ar-LB" sz="1600" dirty="0" smtClean="0"/>
              <a:t> - المقعد </a:t>
            </a:r>
            <a:r>
              <a:rPr lang="en-US" sz="1600" dirty="0" smtClean="0"/>
              <a:t>MDF</a:t>
            </a:r>
            <a:endParaRPr lang="ar-LB" sz="1600" dirty="0" smtClean="0"/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r>
              <a:rPr lang="ar-LB" altLang="en-US" sz="1600" dirty="0" smtClean="0"/>
              <a:t>مع طبقة اساسية</a:t>
            </a:r>
            <a:r>
              <a:rPr lang="en-US" altLang="en-US" sz="1600" dirty="0" smtClean="0"/>
              <a:t>  </a:t>
            </a:r>
            <a:r>
              <a:rPr lang="fr-FR" altLang="en-US" sz="1600" dirty="0" smtClean="0"/>
              <a:t> </a:t>
            </a:r>
            <a:r>
              <a:rPr lang="ar-LB" altLang="en-US" sz="1600" dirty="0" smtClean="0"/>
              <a:t>كما واضح بالصورة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1A3C6C7-C10C-4C4B-A7E2-DB3F7CDC62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3" t="15872" r="5063" b="30573"/>
          <a:stretch/>
        </p:blipFill>
        <p:spPr>
          <a:xfrm>
            <a:off x="1581370" y="967718"/>
            <a:ext cx="4827703" cy="5388632"/>
          </a:xfrm>
          <a:prstGeom prst="rect">
            <a:avLst/>
          </a:prstGeom>
        </p:spPr>
      </p:pic>
      <p:sp>
        <p:nvSpPr>
          <p:cNvPr id="35" name="Arrow: Left-Right 7">
            <a:extLst>
              <a:ext uri="{FF2B5EF4-FFF2-40B4-BE49-F238E27FC236}">
                <a16:creationId xmlns:a16="http://schemas.microsoft.com/office/drawing/2014/main" id="{FF7982D2-AF67-4CA1-A4C1-BA72C9636BBB}"/>
              </a:ext>
            </a:extLst>
          </p:cNvPr>
          <p:cNvSpPr/>
          <p:nvPr/>
        </p:nvSpPr>
        <p:spPr>
          <a:xfrm rot="8455887">
            <a:off x="1682470" y="3019140"/>
            <a:ext cx="3670544" cy="20968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BF0BC9-6819-4F0E-A700-FEF342174128}"/>
              </a:ext>
            </a:extLst>
          </p:cNvPr>
          <p:cNvSpPr/>
          <p:nvPr/>
        </p:nvSpPr>
        <p:spPr>
          <a:xfrm>
            <a:off x="2211977" y="3099226"/>
            <a:ext cx="1014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160cm</a:t>
            </a:r>
          </a:p>
        </p:txBody>
      </p:sp>
      <p:sp>
        <p:nvSpPr>
          <p:cNvPr id="37" name="Arrow: Left-Right 13">
            <a:extLst>
              <a:ext uri="{FF2B5EF4-FFF2-40B4-BE49-F238E27FC236}">
                <a16:creationId xmlns:a16="http://schemas.microsoft.com/office/drawing/2014/main" id="{34A7B789-6B7E-47F1-A5D5-3364F233416D}"/>
              </a:ext>
            </a:extLst>
          </p:cNvPr>
          <p:cNvSpPr/>
          <p:nvPr/>
        </p:nvSpPr>
        <p:spPr>
          <a:xfrm rot="5400000">
            <a:off x="5737079" y="2545997"/>
            <a:ext cx="889591" cy="16966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B517BED-C973-41F3-82D0-4CBD95AF5BE0}"/>
              </a:ext>
            </a:extLst>
          </p:cNvPr>
          <p:cNvSpPr/>
          <p:nvPr/>
        </p:nvSpPr>
        <p:spPr>
          <a:xfrm>
            <a:off x="5642265" y="1692812"/>
            <a:ext cx="1014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26cm</a:t>
            </a:r>
          </a:p>
        </p:txBody>
      </p:sp>
      <p:sp>
        <p:nvSpPr>
          <p:cNvPr id="39" name="Arrow: Left-Right 15">
            <a:extLst>
              <a:ext uri="{FF2B5EF4-FFF2-40B4-BE49-F238E27FC236}">
                <a16:creationId xmlns:a16="http://schemas.microsoft.com/office/drawing/2014/main" id="{DF2A22A2-038D-41F7-A410-DD38AB54BE8E}"/>
              </a:ext>
            </a:extLst>
          </p:cNvPr>
          <p:cNvSpPr/>
          <p:nvPr/>
        </p:nvSpPr>
        <p:spPr>
          <a:xfrm rot="1380351" flipV="1">
            <a:off x="1974312" y="4504321"/>
            <a:ext cx="475329" cy="19942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18EB9F0-B423-40D4-AB50-3B757E11E422}"/>
              </a:ext>
            </a:extLst>
          </p:cNvPr>
          <p:cNvSpPr/>
          <p:nvPr/>
        </p:nvSpPr>
        <p:spPr>
          <a:xfrm>
            <a:off x="1713547" y="4759412"/>
            <a:ext cx="1014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15cm</a:t>
            </a:r>
          </a:p>
        </p:txBody>
      </p:sp>
    </p:spTree>
    <p:extLst>
      <p:ext uri="{BB962C8B-B14F-4D97-AF65-F5344CB8AC3E}">
        <p14:creationId xmlns:p14="http://schemas.microsoft.com/office/powerpoint/2010/main" val="173263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LB" dirty="0" smtClean="0"/>
              <a:t>طلبات للاستخدام الخارجي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6ED-2309-42C9-99FA-A7B529AE39D3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7/23/2019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C979A-55E7-41AD-8D0D-7F6AFFA0D1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0F49CD0-8579-4FAD-876C-93E808282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8957" y="1486775"/>
            <a:ext cx="3259975" cy="264687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200" b="1" u="sng" dirty="0" smtClean="0">
                <a:solidFill>
                  <a:srgbClr val="212121"/>
                </a:solidFill>
                <a:latin typeface="inherit"/>
              </a:rPr>
              <a:t>طاولة</a:t>
            </a:r>
            <a:r>
              <a:rPr kumimoji="0" lang="ar-LB" altLang="en-US" sz="1200" b="1" i="0" u="sng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/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</a:b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طول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9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0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عرض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40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ارتفاع </a:t>
            </a: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50</a:t>
            </a: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سم </a:t>
            </a:r>
            <a:endParaRPr lang="ar-LB" altLang="en-US" sz="1600" dirty="0" smtClean="0">
              <a:solidFill>
                <a:srgbClr val="212121"/>
              </a:solidFill>
              <a:latin typeface="inherit"/>
            </a:endParaRPr>
          </a:p>
          <a:p>
            <a:pPr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>
                <a:solidFill>
                  <a:srgbClr val="212121"/>
                </a:solidFill>
                <a:latin typeface="inherit"/>
              </a:rPr>
              <a:t>الغري: </a:t>
            </a:r>
            <a:r>
              <a:rPr lang="en-US" altLang="en-US" sz="1600" dirty="0">
                <a:solidFill>
                  <a:srgbClr val="212121"/>
                </a:solidFill>
                <a:latin typeface="inherit"/>
              </a:rPr>
              <a:t>D4</a:t>
            </a:r>
            <a:r>
              <a:rPr lang="ar-LB" altLang="en-US" sz="1600" dirty="0">
                <a:solidFill>
                  <a:srgbClr val="212121"/>
                </a:solidFill>
                <a:latin typeface="inherit"/>
              </a:rPr>
              <a:t> مقاوم للرطوبة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مسامير: غير القابل للصدأ</a:t>
            </a:r>
            <a:r>
              <a:rPr lang="ar-LB" altLang="en-US" sz="1600" dirty="0">
                <a:solidFill>
                  <a:srgbClr val="212121"/>
                </a:solidFill>
                <a:latin typeface="inherit"/>
              </a:rPr>
              <a:t>- </a:t>
            </a:r>
            <a:r>
              <a:rPr lang="ar-LB" altLang="en-US" sz="1600" dirty="0" err="1" smtClean="0">
                <a:solidFill>
                  <a:srgbClr val="212121"/>
                </a:solidFill>
                <a:latin typeface="inherit"/>
              </a:rPr>
              <a:t>ستاينلس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altLang="en-US" sz="1600" dirty="0" smtClean="0">
                <a:solidFill>
                  <a:srgbClr val="212121"/>
                </a:solidFill>
                <a:latin typeface="inherit"/>
              </a:rPr>
              <a:t>نوع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الخشب: السويدي</a:t>
            </a:r>
            <a:r>
              <a:rPr lang="ar-LB" altLang="en-US" sz="1600" dirty="0">
                <a:solidFill>
                  <a:srgbClr val="212121"/>
                </a:solidFill>
                <a:latin typeface="inherit"/>
              </a:rPr>
              <a:t> او </a:t>
            </a:r>
            <a:r>
              <a:rPr lang="ar-SA" altLang="en-US" sz="1600" dirty="0">
                <a:solidFill>
                  <a:srgbClr val="212121"/>
                </a:solidFill>
                <a:latin typeface="inherit"/>
              </a:rPr>
              <a:t>صنوبر</a:t>
            </a:r>
            <a:r>
              <a:rPr lang="en-US" altLang="en-US" sz="1600" dirty="0">
                <a:solidFill>
                  <a:srgbClr val="212121"/>
                </a:solidFill>
                <a:latin typeface="inherit"/>
                <a:cs typeface="Arial" panose="020B0604020202020204" pitchFamily="34" charset="0"/>
              </a:rPr>
              <a:t> </a:t>
            </a: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 </a:t>
            </a:r>
            <a:endParaRPr lang="en-US" altLang="en-US" sz="1600" dirty="0">
              <a:solidFill>
                <a:srgbClr val="212121"/>
              </a:solidFill>
              <a:latin typeface="inherit"/>
              <a:cs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LB" altLang="en-US" sz="1600" dirty="0" smtClean="0">
                <a:solidFill>
                  <a:srgbClr val="212121"/>
                </a:solidFill>
                <a:latin typeface="inherit"/>
              </a:rPr>
              <a:t>الدهان: لون خشب طبيعي</a:t>
            </a:r>
            <a:r>
              <a:rPr lang="en-US" altLang="en-US" sz="1600" dirty="0" smtClean="0"/>
              <a:t> </a:t>
            </a:r>
            <a:r>
              <a:rPr lang="ar-LB" altLang="en-US" sz="1600" dirty="0" smtClean="0"/>
              <a:t>مع طبقة اساسية</a:t>
            </a:r>
            <a:r>
              <a:rPr lang="en-US" altLang="en-US" sz="1600" dirty="0" smtClean="0"/>
              <a:t>  </a:t>
            </a:r>
            <a:r>
              <a:rPr lang="fr-FR" altLang="en-US" sz="1600" dirty="0" smtClean="0"/>
              <a:t> </a:t>
            </a:r>
            <a:r>
              <a:rPr lang="ar-LB" altLang="en-US" sz="1600" dirty="0" smtClean="0"/>
              <a:t>كما واضح بالصورة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C5A359-CA1A-4A5B-829A-7AD6FA5400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2" t="37037" r="5871" b="36704"/>
          <a:stretch/>
        </p:blipFill>
        <p:spPr>
          <a:xfrm>
            <a:off x="1217228" y="1732995"/>
            <a:ext cx="5583253" cy="3191344"/>
          </a:xfrm>
          <a:prstGeom prst="rect">
            <a:avLst/>
          </a:prstGeom>
        </p:spPr>
      </p:pic>
      <p:sp>
        <p:nvSpPr>
          <p:cNvPr id="15" name="Arrow: Left-Right 7">
            <a:extLst>
              <a:ext uri="{FF2B5EF4-FFF2-40B4-BE49-F238E27FC236}">
                <a16:creationId xmlns:a16="http://schemas.microsoft.com/office/drawing/2014/main" id="{FF7982D2-AF67-4CA1-A4C1-BA72C9636BBB}"/>
              </a:ext>
            </a:extLst>
          </p:cNvPr>
          <p:cNvSpPr/>
          <p:nvPr/>
        </p:nvSpPr>
        <p:spPr>
          <a:xfrm rot="7783066" flipV="1">
            <a:off x="723563" y="2557922"/>
            <a:ext cx="1507610" cy="1664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BF0BC9-6819-4F0E-A700-FEF342174128}"/>
              </a:ext>
            </a:extLst>
          </p:cNvPr>
          <p:cNvSpPr/>
          <p:nvPr/>
        </p:nvSpPr>
        <p:spPr>
          <a:xfrm>
            <a:off x="1754777" y="2692768"/>
            <a:ext cx="1014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40cm</a:t>
            </a:r>
          </a:p>
        </p:txBody>
      </p:sp>
      <p:sp>
        <p:nvSpPr>
          <p:cNvPr id="17" name="Arrow: Left-Right 13">
            <a:extLst>
              <a:ext uri="{FF2B5EF4-FFF2-40B4-BE49-F238E27FC236}">
                <a16:creationId xmlns:a16="http://schemas.microsoft.com/office/drawing/2014/main" id="{34A7B789-6B7E-47F1-A5D5-3364F233416D}"/>
              </a:ext>
            </a:extLst>
          </p:cNvPr>
          <p:cNvSpPr/>
          <p:nvPr/>
        </p:nvSpPr>
        <p:spPr>
          <a:xfrm rot="5400000">
            <a:off x="5419292" y="3726571"/>
            <a:ext cx="1604691" cy="2973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rrow: Left-Right 12">
            <a:extLst>
              <a:ext uri="{FF2B5EF4-FFF2-40B4-BE49-F238E27FC236}">
                <a16:creationId xmlns:a16="http://schemas.microsoft.com/office/drawing/2014/main" id="{7AD9EB37-5C2A-493F-953A-293C7C974672}"/>
              </a:ext>
            </a:extLst>
          </p:cNvPr>
          <p:cNvSpPr/>
          <p:nvPr/>
        </p:nvSpPr>
        <p:spPr>
          <a:xfrm rot="10800000" flipV="1">
            <a:off x="2023071" y="1710795"/>
            <a:ext cx="3921152" cy="22953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09985C-06CF-45FF-AE09-E05745170A6E}"/>
              </a:ext>
            </a:extLst>
          </p:cNvPr>
          <p:cNvSpPr/>
          <p:nvPr/>
        </p:nvSpPr>
        <p:spPr>
          <a:xfrm>
            <a:off x="3633230" y="1420237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90cm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1D8B87-ED05-4EC3-B01F-F9F7B48CC960}"/>
              </a:ext>
            </a:extLst>
          </p:cNvPr>
          <p:cNvSpPr/>
          <p:nvPr/>
        </p:nvSpPr>
        <p:spPr>
          <a:xfrm>
            <a:off x="6200688" y="3505920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50cm</a:t>
            </a:r>
          </a:p>
        </p:txBody>
      </p:sp>
    </p:spTree>
    <p:extLst>
      <p:ext uri="{BB962C8B-B14F-4D97-AF65-F5344CB8AC3E}">
        <p14:creationId xmlns:p14="http://schemas.microsoft.com/office/powerpoint/2010/main" val="409189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8382</TotalTime>
  <Words>162</Words>
  <Application>Microsoft Office PowerPoint</Application>
  <PresentationFormat>Widescreen</PresentationFormat>
  <Paragraphs>125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inherit</vt:lpstr>
      <vt:lpstr>Times New Roman</vt:lpstr>
      <vt:lpstr>Office Theme</vt:lpstr>
      <vt:lpstr>1_Office Theme</vt:lpstr>
      <vt:lpstr>PowerPoint Presentation</vt:lpstr>
      <vt:lpstr>غرفة أطفال</vt:lpstr>
      <vt:lpstr>طلبات للاستخدام الداخلي</vt:lpstr>
      <vt:lpstr>طلبات للاستخدام الداخلي</vt:lpstr>
      <vt:lpstr>طلبات للاستخدام الداخلي</vt:lpstr>
      <vt:lpstr>طلبات للاستخدام الداخلي</vt:lpstr>
      <vt:lpstr>طلبات للاستخدام الخارجي</vt:lpstr>
      <vt:lpstr>طلبات للاستخدام الخارجي</vt:lpstr>
      <vt:lpstr>طلبات للاستخدام الخارجي</vt:lpstr>
      <vt:lpstr>شكراً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joumana mazloum</dc:creator>
  <cp:lastModifiedBy>Nadeen Elbakht</cp:lastModifiedBy>
  <cp:revision>497</cp:revision>
  <dcterms:created xsi:type="dcterms:W3CDTF">2018-09-25T07:07:18Z</dcterms:created>
  <dcterms:modified xsi:type="dcterms:W3CDTF">2019-07-23T08:17:33Z</dcterms:modified>
</cp:coreProperties>
</file>